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7318375" cy="104505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6E30"/>
    <a:srgbClr val="A4723A"/>
    <a:srgbClr val="664724"/>
    <a:srgbClr val="645226"/>
    <a:srgbClr val="640000"/>
    <a:srgbClr val="3E0000"/>
    <a:srgbClr val="FFC000"/>
    <a:srgbClr val="CC3300"/>
    <a:srgbClr val="460000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98" y="13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45388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304925"/>
            <a:ext cx="2514600" cy="3529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66" tIns="48583" rIns="97166" bIns="485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1838" y="5029310"/>
            <a:ext cx="5854700" cy="4114889"/>
          </a:xfrm>
          <a:prstGeom prst="rect">
            <a:avLst/>
          </a:prstGeom>
        </p:spPr>
        <p:txBody>
          <a:bodyPr vert="horz" lIns="97166" tIns="48583" rIns="97166" bIns="485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45388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" y="0"/>
            <a:ext cx="7774479" cy="1090925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 rot="21346699">
            <a:off x="966441" y="955234"/>
            <a:ext cx="526297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音楽を</a:t>
            </a:r>
            <a:r>
              <a:rPr lang="ja-JP" altLang="en-US" sz="4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通した</a:t>
            </a:r>
            <a:endParaRPr lang="en-US" altLang="ja-JP" sz="4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4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コミュニケーション</a:t>
            </a:r>
          </a:p>
        </p:txBody>
      </p:sp>
      <p:sp>
        <p:nvSpPr>
          <p:cNvPr id="4" name="正方形/長方形 3"/>
          <p:cNvSpPr/>
          <p:nvPr/>
        </p:nvSpPr>
        <p:spPr>
          <a:xfrm rot="21346699">
            <a:off x="1661868" y="2359311"/>
            <a:ext cx="46987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〜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みんなで楽器演奏等の</a:t>
            </a:r>
            <a:endParaRPr lang="en-US" altLang="ja-JP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体験を共有してみよう</a:t>
            </a:r>
            <a:r>
              <a:rPr lang="en-US" altLang="ja-JP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〜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2360" y="6600266"/>
            <a:ext cx="4923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日時：</a:t>
            </a:r>
            <a:r>
              <a:rPr lang="en-US" altLang="ja-JP" sz="2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2024</a:t>
            </a:r>
            <a:r>
              <a:rPr lang="en-US" altLang="ja-JP" sz="1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.</a:t>
            </a:r>
            <a:r>
              <a:rPr lang="en-US" altLang="ja-JP" sz="2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10</a:t>
            </a:r>
            <a:r>
              <a:rPr lang="en-US" altLang="ja-JP" sz="1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.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19</a:t>
            </a:r>
            <a:r>
              <a:rPr lang="ja-JP" alt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（</a:t>
            </a:r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土</a:t>
            </a:r>
            <a:r>
              <a:rPr lang="ja-JP" alt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）</a:t>
            </a:r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　 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10</a:t>
            </a:r>
            <a:r>
              <a:rPr lang="ja-JP" alt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：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30</a:t>
            </a:r>
            <a:r>
              <a:rPr lang="en-US" altLang="ja-JP" sz="1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〜</a:t>
            </a:r>
            <a:r>
              <a:rPr lang="ja-JP" alt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 </a:t>
            </a:r>
            <a:endParaRPr lang="ja-JP" altLang="en-US" sz="1800" dirty="0">
              <a:solidFill>
                <a:schemeClr val="bg1"/>
              </a:solidFill>
              <a:latin typeface="Arial" panose="020B06040202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2946" y="7069901"/>
            <a:ext cx="4750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会場：東邦音楽大学　</a:t>
            </a:r>
            <a:endParaRPr lang="en-US" altLang="ja-JP" sz="1800" dirty="0" smtClean="0">
              <a:solidFill>
                <a:schemeClr val="bg1"/>
              </a:solidFill>
              <a:latin typeface="Arial" panose="020B06040202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  <a:p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　　川越</a:t>
            </a:r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キャンパス</a:t>
            </a:r>
            <a:r>
              <a:rPr lang="en-US" altLang="ja-JP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16</a:t>
            </a:r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号館スタジオ</a:t>
            </a:r>
            <a:r>
              <a:rPr lang="en-US" altLang="ja-JP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A</a:t>
            </a:r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教室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50714" y="3908495"/>
            <a:ext cx="6641588" cy="12977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【</a:t>
            </a:r>
            <a:r>
              <a:rPr lang="ja-JP" altLang="en-US" sz="1600" dirty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体験内容</a:t>
            </a: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】</a:t>
            </a:r>
          </a:p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非言語的なコミュニケーションって何だろう？？</a:t>
            </a:r>
            <a:endParaRPr lang="en-US" altLang="ja-JP" sz="1600" dirty="0">
              <a:solidFill>
                <a:schemeClr val="accent5">
                  <a:lumMod val="75000"/>
                </a:schemeClr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楽器に合わせて声を出したり、演奏したりすることで他者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とのコミュニケーション</a:t>
            </a:r>
            <a:r>
              <a:rPr lang="ja-JP" altLang="en-US" sz="1600" dirty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を体験してみよう！！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687960" y="9359243"/>
            <a:ext cx="2036189" cy="131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/>
              <a:t>★体調がすぐれない場合は参加を</a:t>
            </a:r>
            <a:endParaRPr lang="en-US" altLang="ja-JP" sz="900" dirty="0" smtClean="0"/>
          </a:p>
          <a:p>
            <a:r>
              <a:rPr lang="ja-JP" altLang="en-US" sz="900" dirty="0"/>
              <a:t>　</a:t>
            </a:r>
            <a:r>
              <a:rPr lang="ja-JP" altLang="en-US" sz="900" dirty="0" smtClean="0"/>
              <a:t>　ご遠慮ください。</a:t>
            </a:r>
            <a:endParaRPr lang="ja-JP" altLang="en-US" sz="900" dirty="0"/>
          </a:p>
          <a:p>
            <a:r>
              <a:rPr lang="en-US" altLang="ja-JP" sz="900" dirty="0"/>
              <a:t>【</a:t>
            </a:r>
            <a:r>
              <a:rPr lang="ja-JP" altLang="en-US" sz="900" dirty="0"/>
              <a:t>お問い合わせ</a:t>
            </a:r>
            <a:r>
              <a:rPr lang="en-US" altLang="ja-JP" sz="900" dirty="0" smtClean="0"/>
              <a:t>】</a:t>
            </a:r>
          </a:p>
          <a:p>
            <a:r>
              <a:rPr lang="en-US" altLang="ja-JP" sz="900" dirty="0" smtClean="0"/>
              <a:t>〒</a:t>
            </a:r>
            <a:r>
              <a:rPr lang="en-US" altLang="ja-JP" sz="900" dirty="0"/>
              <a:t>350-0015 </a:t>
            </a:r>
            <a:r>
              <a:rPr lang="ja-JP" altLang="en-US" sz="900" dirty="0"/>
              <a:t>埼玉県川越市今泉</a:t>
            </a:r>
            <a:r>
              <a:rPr lang="ja-JP" altLang="en-US" sz="900" dirty="0" smtClean="0"/>
              <a:t>８４</a:t>
            </a:r>
            <a:endParaRPr lang="en-US" altLang="ja-JP" sz="900" dirty="0" smtClean="0"/>
          </a:p>
          <a:p>
            <a:r>
              <a:rPr lang="ja-JP" altLang="en-US" sz="900" dirty="0" smtClean="0"/>
              <a:t>東邦</a:t>
            </a:r>
            <a:r>
              <a:rPr lang="ja-JP" altLang="en-US" sz="900" dirty="0"/>
              <a:t>音楽大学　</a:t>
            </a:r>
            <a:endParaRPr lang="en-US" altLang="ja-JP" sz="900" dirty="0" smtClean="0"/>
          </a:p>
          <a:p>
            <a:r>
              <a:rPr lang="ja-JP" altLang="en-US" sz="900" dirty="0" smtClean="0"/>
              <a:t>☎︎０４９ー２３５ー２１５７</a:t>
            </a:r>
            <a:endParaRPr lang="en-US" altLang="ja-JP" sz="900" dirty="0" smtClean="0"/>
          </a:p>
          <a:p>
            <a:r>
              <a:rPr lang="ja-JP" altLang="en-US" sz="900" dirty="0" smtClean="0"/>
              <a:t>（</a:t>
            </a:r>
            <a:r>
              <a:rPr lang="ja-JP" altLang="en-US" sz="900" dirty="0"/>
              <a:t>受付時間９：００～１７：００）</a:t>
            </a:r>
          </a:p>
          <a:p>
            <a:pPr>
              <a:lnSpc>
                <a:spcPts val="2000"/>
              </a:lnSpc>
            </a:pPr>
            <a:endParaRPr lang="en-US" altLang="ja-JP" sz="15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980504" y="9383453"/>
            <a:ext cx="2105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>
                <a:latin typeface="小塚ゴシック Pro B" pitchFamily="34" charset="-128"/>
                <a:ea typeface="小塚ゴシック Pro B" pitchFamily="34" charset="-128"/>
              </a:rPr>
              <a:t>TJUP</a:t>
            </a:r>
            <a:r>
              <a:rPr lang="ja-JP" altLang="en-US" sz="800" dirty="0" smtClean="0">
                <a:latin typeface="小塚ゴシック Pro B" pitchFamily="34" charset="-128"/>
                <a:ea typeface="小塚ゴシック Pro B" pitchFamily="34" charset="-128"/>
              </a:rPr>
              <a:t>とは・・？</a:t>
            </a:r>
            <a:endParaRPr lang="en-US" altLang="ja-JP" sz="800" dirty="0" err="1" smtClean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800" dirty="0" smtClean="0">
                <a:latin typeface="小塚ゴシック Pro B" pitchFamily="34" charset="-128"/>
                <a:ea typeface="小塚ゴシック Pro B" pitchFamily="34" charset="-128"/>
              </a:rPr>
              <a:t>地元で学び、地元で生きていく若い世代への支援」をビジョンに、大学・短期大学、自治体、事業者等が一緒になって「社会に向けた高度教育の提供」「地域産業の活性化」「生活しやすい地域づくりの推進」の観点から地域活性化を目指す団体です。</a:t>
            </a:r>
            <a:endParaRPr lang="ja-JP" altLang="en-US" sz="8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833">
            <a:off x="416952" y="3215710"/>
            <a:ext cx="465816" cy="43927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5" y="2870916"/>
            <a:ext cx="420707" cy="63854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62AFAA8-BB1C-401E-EBD4-82E22B32C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4154">
            <a:off x="5589964" y="2744793"/>
            <a:ext cx="1696953" cy="169695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3B5FD1C-8D2E-C586-53A8-A0F9674F74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66" y="406816"/>
            <a:ext cx="1481101" cy="148110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E87128A-3D82-1035-67D9-8F4D28B06F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049" y="13070833"/>
            <a:ext cx="1225264" cy="122526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1E42CF4-D9CA-E17A-7BE9-18ECE12061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772" y="11234334"/>
            <a:ext cx="1421818" cy="142181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6EE6ECA-B22D-589C-66FE-9770512E8A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772" y="14782142"/>
            <a:ext cx="1097811" cy="1097811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CCA7CA1-F5A7-66BB-C127-9A46B0724D2B}"/>
              </a:ext>
            </a:extLst>
          </p:cNvPr>
          <p:cNvSpPr/>
          <p:nvPr/>
        </p:nvSpPr>
        <p:spPr>
          <a:xfrm>
            <a:off x="612471" y="767123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受講料：無料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60AC039-7DE9-FEB8-5E96-1CDD7F6DE1B2}"/>
              </a:ext>
            </a:extLst>
          </p:cNvPr>
          <p:cNvSpPr/>
          <p:nvPr/>
        </p:nvSpPr>
        <p:spPr>
          <a:xfrm>
            <a:off x="2559426" y="765758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定員：</a:t>
            </a:r>
            <a:r>
              <a:rPr lang="en-US" altLang="ja-JP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15</a:t>
            </a:r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名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3471B37-57D6-B39C-90F1-9D0F0A44CA4D}"/>
              </a:ext>
            </a:extLst>
          </p:cNvPr>
          <p:cNvSpPr/>
          <p:nvPr/>
        </p:nvSpPr>
        <p:spPr>
          <a:xfrm>
            <a:off x="3960040" y="7742418"/>
            <a:ext cx="31854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※</a:t>
            </a:r>
            <a:r>
              <a:rPr lang="ja-JP" altLang="en-US" sz="11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 募集定員に達した時点で締め切りとします。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AB84988-D8E7-3E61-3E68-DD1371BE9683}"/>
              </a:ext>
            </a:extLst>
          </p:cNvPr>
          <p:cNvSpPr/>
          <p:nvPr/>
        </p:nvSpPr>
        <p:spPr>
          <a:xfrm>
            <a:off x="642234" y="7973952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対象：</a:t>
            </a:r>
            <a:r>
              <a:rPr lang="en-US" altLang="ja-JP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TJUP</a:t>
            </a:r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会員校学生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2050D7B-A73C-8A94-6C59-0758E32736D7}"/>
              </a:ext>
            </a:extLst>
          </p:cNvPr>
          <p:cNvSpPr/>
          <p:nvPr/>
        </p:nvSpPr>
        <p:spPr>
          <a:xfrm>
            <a:off x="633258" y="839941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参加申込先：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C37B3E2-982E-F9CF-348C-4558B32C158D}"/>
              </a:ext>
            </a:extLst>
          </p:cNvPr>
          <p:cNvSpPr/>
          <p:nvPr/>
        </p:nvSpPr>
        <p:spPr>
          <a:xfrm>
            <a:off x="2070477" y="8301243"/>
            <a:ext cx="4429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申込窓口：◯◯課</a:t>
            </a:r>
            <a:endParaRPr lang="en-US" altLang="ja-JP" sz="1800" dirty="0">
              <a:solidFill>
                <a:schemeClr val="bg1"/>
              </a:solidFill>
              <a:latin typeface="Arial" panose="020B06040202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  <a:p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連絡先： ◯◯◯</a:t>
            </a:r>
            <a:r>
              <a:rPr lang="ja-JP" alt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ー</a:t>
            </a:r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 ◯◯◯◯</a:t>
            </a:r>
            <a:r>
              <a:rPr lang="ja-JP" alt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ー</a:t>
            </a:r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 ◯◯◯◯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49ACE23-C346-F523-2CA4-6A136BE2799B}"/>
              </a:ext>
            </a:extLst>
          </p:cNvPr>
          <p:cNvSpPr/>
          <p:nvPr/>
        </p:nvSpPr>
        <p:spPr>
          <a:xfrm>
            <a:off x="2425838" y="5291445"/>
            <a:ext cx="4846648" cy="12721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1600" dirty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講師　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木下　容子</a:t>
            </a:r>
            <a:r>
              <a:rPr lang="ja-JP" altLang="en-US" sz="1600" dirty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</a:t>
            </a:r>
            <a:r>
              <a:rPr lang="ja-JP" altLang="en-US" sz="1200" dirty="0" smtClean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東邦音楽大学准教授</a:t>
            </a:r>
            <a:endParaRPr lang="en-US" altLang="ja-JP" sz="1200" dirty="0">
              <a:solidFill>
                <a:schemeClr val="accent5">
                  <a:lumMod val="75000"/>
                </a:schemeClr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>
              <a:lnSpc>
                <a:spcPts val="1600"/>
              </a:lnSpc>
            </a:pPr>
            <a:r>
              <a:rPr lang="ja-JP" altLang="ja-JP" sz="1200" kern="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洗足学園音楽大学卒</a:t>
            </a:r>
            <a:r>
              <a:rPr lang="en-US" altLang="ja-JP" sz="1200" kern="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</a:t>
            </a:r>
            <a:r>
              <a:rPr lang="ja-JP" altLang="ja-JP" sz="1200" kern="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音楽教育専攻</a:t>
            </a:r>
            <a:r>
              <a:rPr lang="en-US" altLang="ja-JP" sz="1200" kern="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  <a:r>
              <a:rPr lang="ja-JP" altLang="ja-JP" sz="1200" kern="0" dirty="0" err="1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、</a:t>
            </a:r>
            <a:r>
              <a:rPr lang="ja-JP" altLang="ja-JP" sz="1200" kern="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東京学芸大学大学院修了</a:t>
            </a:r>
            <a:r>
              <a:rPr lang="en-US" altLang="ja-JP" sz="1200" kern="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</a:t>
            </a:r>
            <a:r>
              <a:rPr lang="ja-JP" altLang="ja-JP" sz="1200" kern="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特別支援教育専攻</a:t>
            </a:r>
            <a:r>
              <a:rPr lang="ja-JP" altLang="ja-JP" sz="1200" kern="0" dirty="0"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  <a:cs typeface="ＭＳ Ｐゴシック" panose="020B0600070205080204" pitchFamily="34" charset="-128"/>
              </a:rPr>
              <a:t> </a:t>
            </a:r>
            <a:r>
              <a:rPr lang="ja-JP" altLang="ja-JP" sz="1200" kern="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支援方法コース</a:t>
            </a:r>
            <a:r>
              <a:rPr lang="en-US" altLang="ja-JP" sz="1200" kern="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  <a:r>
              <a:rPr lang="ja-JP" altLang="ja-JP" sz="1200" kern="0" dirty="0" err="1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。</a:t>
            </a:r>
            <a:r>
              <a:rPr lang="ja-JP" altLang="ja-JP" sz="1200" kern="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応用行動分析に基づいた音楽療法を、児童・高齢者・精神科などの領域で実践。</a:t>
            </a:r>
            <a:endParaRPr lang="en-US" altLang="ja-JP" sz="1200" kern="0" dirty="0">
              <a:solidFill>
                <a:schemeClr val="accent5">
                  <a:lumMod val="75000"/>
                </a:schemeClr>
              </a:solidFill>
              <a:effectLst/>
              <a:latin typeface="Verdana" panose="020B060403050404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ts val="1600"/>
              </a:lnSpc>
            </a:pPr>
            <a:r>
              <a:rPr lang="ja-JP" altLang="ja-JP" sz="1200" kern="0" dirty="0" smtClean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日本</a:t>
            </a:r>
            <a:r>
              <a:rPr lang="ja-JP" altLang="ja-JP" sz="1200" kern="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音楽療法学会認定音楽療法士。</a:t>
            </a:r>
            <a:r>
              <a:rPr lang="ja-JP" altLang="ja-JP" sz="1200" dirty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endParaRPr lang="ja-JP" altLang="en-US" sz="1200" dirty="0">
              <a:solidFill>
                <a:schemeClr val="accent5">
                  <a:lumMod val="75000"/>
                </a:schemeClr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0C043CA-C64C-48C5-FA91-793F0C2B59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6000"/>
                    </a14:imgEffect>
                    <a14:imgEffect>
                      <a14:brightnessContrast bright="31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9" y="5288439"/>
            <a:ext cx="1859111" cy="126876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2970597-2A51-B750-C383-1775A4AD8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92" y="9445800"/>
            <a:ext cx="865382" cy="86538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38" y="9358363"/>
            <a:ext cx="1067496" cy="10674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0" y="-361624"/>
            <a:ext cx="5563686" cy="2256255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488368" y="490345"/>
            <a:ext cx="4285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主催：埼玉東上地域大学教育プラットフォーム（</a:t>
            </a:r>
            <a:r>
              <a:rPr lang="en-US" altLang="ja-JP" sz="10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TJUP</a:t>
            </a:r>
            <a:r>
              <a:rPr lang="ja-JP" altLang="en-US" sz="10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）</a:t>
            </a:r>
            <a:r>
              <a:rPr lang="ja-JP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）</a:t>
            </a:r>
            <a:endParaRPr lang="ja-JP" altLang="en-US" sz="1200" dirty="0">
              <a:solidFill>
                <a:schemeClr val="bg1"/>
              </a:solidFill>
              <a:latin typeface="Arial" panose="020B06040202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84844" y="706017"/>
            <a:ext cx="47628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運営：東京家政大学　日本医療科学大学　山村学園短期大学　東邦音楽大学</a:t>
            </a:r>
            <a:endParaRPr lang="ja-JP" altLang="en-US" sz="10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28" y="6628589"/>
            <a:ext cx="935981" cy="935981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649985" y="8810066"/>
            <a:ext cx="3164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締切</a:t>
            </a:r>
            <a:r>
              <a:rPr lang="ja-JP" alt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：</a:t>
            </a:r>
            <a:r>
              <a:rPr lang="en-US" altLang="ja-JP" sz="2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2024</a:t>
            </a:r>
            <a:r>
              <a:rPr lang="en-US" altLang="ja-JP" sz="1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.</a:t>
            </a:r>
            <a:r>
              <a:rPr lang="en-US" altLang="ja-JP" sz="2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10</a:t>
            </a:r>
            <a:r>
              <a:rPr lang="en-US" altLang="ja-JP" sz="1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.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4</a:t>
            </a:r>
            <a:r>
              <a:rPr lang="ja-JP" alt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（</a:t>
            </a:r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金</a:t>
            </a:r>
            <a:r>
              <a:rPr lang="ja-JP" alt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rPr>
              <a:t>） </a:t>
            </a:r>
            <a:endParaRPr lang="ja-JP" altLang="en-US" sz="1800" dirty="0">
              <a:solidFill>
                <a:schemeClr val="bg1"/>
              </a:solidFill>
              <a:latin typeface="Arial" panose="020B06040202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749ACE23-C346-F523-2CA4-6A136BE2799B}"/>
              </a:ext>
            </a:extLst>
          </p:cNvPr>
          <p:cNvSpPr/>
          <p:nvPr/>
        </p:nvSpPr>
        <p:spPr>
          <a:xfrm>
            <a:off x="2864273" y="5090308"/>
            <a:ext cx="1555612" cy="3962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1600" dirty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</a:t>
            </a:r>
            <a:r>
              <a:rPr lang="ja-JP" altLang="en-US" sz="900" b="1" dirty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き</a:t>
            </a:r>
            <a:r>
              <a:rPr lang="ja-JP" altLang="en-US" sz="900" b="1" dirty="0" smtClean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のした</a:t>
            </a:r>
            <a:r>
              <a:rPr lang="ja-JP" altLang="en-US" sz="900" b="1" dirty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</a:t>
            </a:r>
            <a:r>
              <a:rPr lang="ja-JP" altLang="en-US" sz="900" b="1" dirty="0" smtClean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ようこ</a:t>
            </a:r>
            <a:endParaRPr lang="en-US" altLang="ja-JP" sz="900" b="1" dirty="0">
              <a:solidFill>
                <a:schemeClr val="accent5">
                  <a:lumMod val="75000"/>
                </a:schemeClr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386</TotalTime>
  <Words>334</Words>
  <Application>Microsoft Office PowerPoint</Application>
  <PresentationFormat>ユーザー設定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HGSｺﾞｼｯｸE</vt:lpstr>
      <vt:lpstr>HGS創英角ｺﾞｼｯｸUB</vt:lpstr>
      <vt:lpstr>Hiragino Maru Gothic Pro W4</vt:lpstr>
      <vt:lpstr>ＭＳ Ｐゴシック</vt:lpstr>
      <vt:lpstr>小塚ゴシック Pro B</vt:lpstr>
      <vt:lpstr>Arial</vt:lpstr>
      <vt:lpstr>Calibri</vt:lpstr>
      <vt:lpstr>Calibri Light</vt:lpstr>
      <vt:lpstr>Verdana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user2</cp:lastModifiedBy>
  <cp:revision>36</cp:revision>
  <cp:lastPrinted>2024-05-23T00:25:25Z</cp:lastPrinted>
  <dcterms:created xsi:type="dcterms:W3CDTF">2013-08-07T01:16:52Z</dcterms:created>
  <dcterms:modified xsi:type="dcterms:W3CDTF">2024-09-02T00:01:11Z</dcterms:modified>
</cp:coreProperties>
</file>